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F8E15D-FD72-49BB-B4EB-D06FA03D6F65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93D873-4B33-4BB7-9E92-CD4085262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CEFD-AC5C-42C2-91F0-1F27B4A58624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B114-2CC6-4C68-A1E5-D80868DDD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BB1E4-D329-4606-9373-CF303C85D671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C48F8-29A6-42CB-9AE4-60E00EF4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29884-6075-41E4-968F-3BFDDED83BBD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194B-69C0-4398-B6CE-C48A3170A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олилиния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Прямоугольник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098706-7AF8-44E5-A0C7-E0D2A0B3C15A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2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D9FD05-08F6-4BE1-8C0D-E04B47E56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B57F74-EAA5-475A-82D0-F6A005B7A7A3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ED9E0E-B26F-4104-8B3A-18EF00E48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35201E-5BD1-4E84-9E66-23D304D0E9DC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1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3A89DA-FEDC-484F-9F6B-588D1A460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FCD4A-13DA-4E17-AC0D-704F185A529B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A8182-1B48-4596-80B2-DC0EC58C7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66F307-4B57-4668-9855-B1270B8C46CB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46AAD2-43DC-4859-9EB8-029C1BCDA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449D1-21FB-4561-B79A-40C531C13676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A086-9366-4E10-916B-2A42A983B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rot="16200000">
              <a:off x="6663593" y="12848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5400000" flipH="1">
              <a:off x="6744513" y="12838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6200000">
              <a:off x="6663592" y="12848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 flipH="1">
              <a:off x="6744512" y="12838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BE4A92-A288-4D62-854D-E5C7C4DE674E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AD16FB-9B80-4CA0-BAA6-0527CAF11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6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96AC9D5-6C47-40D0-A0C1-CCB44E86AD3E}" type="datetimeFigureOut">
              <a:rPr lang="ru-RU"/>
              <a:pPr>
                <a:defRPr/>
              </a:pPr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0CF06F1-4CE3-4205-B1F5-AF5F4E0E5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18" r:id="rId2"/>
    <p:sldLayoutId id="2147483820" r:id="rId3"/>
    <p:sldLayoutId id="2147483821" r:id="rId4"/>
    <p:sldLayoutId id="2147483822" r:id="rId5"/>
    <p:sldLayoutId id="2147483817" r:id="rId6"/>
    <p:sldLayoutId id="2147483823" r:id="rId7"/>
    <p:sldLayoutId id="2147483816" r:id="rId8"/>
    <p:sldLayoutId id="2147483824" r:id="rId9"/>
    <p:sldLayoutId id="2147483815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FFFA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A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slide" Target="slide17.xml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3;&#1072;&#1090;&#1072;&#1083;&#1100;&#1103;\&#1056;&#1072;&#1073;&#1086;&#1095;&#1080;&#1081;%20&#1089;&#1090;&#1086;&#1083;\muzka_dlya_relaksacii_-_zakat_u_kraya_vod(2).mp3" TargetMode="Externa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ltnord.ru/Vyshivk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4075" y="781050"/>
            <a:ext cx="7783513" cy="798513"/>
          </a:xfrm>
        </p:spPr>
      </p:pic>
      <p:sp>
        <p:nvSpPr>
          <p:cNvPr id="819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857375"/>
            <a:ext cx="1714500" cy="11811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188" y="2214563"/>
            <a:ext cx="1357312" cy="2000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25" y="3286125"/>
            <a:ext cx="1681163" cy="31432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19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2000250"/>
            <a:ext cx="1428750" cy="17859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0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13" y="4286250"/>
            <a:ext cx="1643062" cy="17859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01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2500313"/>
            <a:ext cx="1371600" cy="14382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75" y="4643438"/>
            <a:ext cx="3143250" cy="16430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500063" y="357188"/>
            <a:ext cx="8286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 anchor="b"/>
          <a:lstStyle/>
          <a:p>
            <a:pPr algn="ctr" eaLnBrk="0" hangingPunct="0">
              <a:spcBef>
                <a:spcPts val="0"/>
              </a:spcBef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ru-RU" sz="3200" b="1" dirty="0">
                <a:latin typeface="+mn-lt"/>
              </a:rPr>
              <a:t>Культура Архангельского Севера до конца </a:t>
            </a:r>
            <a:r>
              <a:rPr lang="en-US" sz="3200" b="1" dirty="0">
                <a:latin typeface="+mn-lt"/>
              </a:rPr>
              <a:t>XVII</a:t>
            </a:r>
            <a:r>
              <a:rPr lang="ru-RU" sz="3200" b="1" dirty="0">
                <a:latin typeface="+mn-lt"/>
              </a:rPr>
              <a:t> века</a:t>
            </a:r>
          </a:p>
        </p:txBody>
      </p:sp>
      <p:sp>
        <p:nvSpPr>
          <p:cNvPr id="12" name="Управляющая кнопка: возврат 11">
            <a:hlinkClick r:id="rId10" action="ppaction://hlinksldjump" highlightClick="1"/>
          </p:cNvPr>
          <p:cNvSpPr/>
          <p:nvPr/>
        </p:nvSpPr>
        <p:spPr>
          <a:xfrm>
            <a:off x="8429625" y="6357938"/>
            <a:ext cx="714375" cy="5000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00063"/>
            <a:ext cx="1928813" cy="29289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500063"/>
            <a:ext cx="2000250" cy="29289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3643313"/>
            <a:ext cx="2214563" cy="29289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3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63" y="3643313"/>
            <a:ext cx="2214562" cy="29289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3643313"/>
            <a:ext cx="2214562" cy="29289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929188" y="357188"/>
            <a:ext cx="3857625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latin typeface="+mn-lt"/>
              </a:rPr>
              <a:t>Задание 1.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C000"/>
                </a:solidFill>
                <a:latin typeface="+mn-lt"/>
              </a:rPr>
              <a:t>Соотнесите  название с изображением: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Берёза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Сосна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Лиственница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Кап –нарост  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                    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latin typeface="+mn-lt"/>
            </a:endParaRPr>
          </a:p>
        </p:txBody>
      </p:sp>
      <p:sp>
        <p:nvSpPr>
          <p:cNvPr id="16" name="Овал 15">
            <a:hlinkClick r:id="rId7" action="ppaction://hlinksldjump"/>
          </p:cNvPr>
          <p:cNvSpPr/>
          <p:nvPr/>
        </p:nvSpPr>
        <p:spPr>
          <a:xfrm>
            <a:off x="642938" y="642938"/>
            <a:ext cx="642937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7" name="Овал 16"/>
          <p:cNvSpPr/>
          <p:nvPr/>
        </p:nvSpPr>
        <p:spPr>
          <a:xfrm>
            <a:off x="3429000" y="3714750"/>
            <a:ext cx="642938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Овал 17"/>
          <p:cNvSpPr/>
          <p:nvPr/>
        </p:nvSpPr>
        <p:spPr>
          <a:xfrm>
            <a:off x="642938" y="3714750"/>
            <a:ext cx="642937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2786063" y="571500"/>
            <a:ext cx="642937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6286500" y="3714750"/>
            <a:ext cx="642938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281 0.01065 " pathEditMode="relative" ptsTypes="AA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8282 0.41985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4652 -0.06292 " pathEditMode="relative" ptsTypes="AA">
                                      <p:cBhvr>
                                        <p:cTn id="14" dur="2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41 0.38816 " pathEditMode="relative" ptsTypes="AA">
                                      <p:cBhvr>
                                        <p:cTn id="18" dur="2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7 L 0.07049 0.345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571625"/>
            <a:ext cx="1571625" cy="13573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929188"/>
            <a:ext cx="1571625" cy="13573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38" y="1500188"/>
            <a:ext cx="1643062" cy="13573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" y="3214688"/>
            <a:ext cx="1571625" cy="13573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571500" y="285750"/>
            <a:ext cx="77866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C000"/>
                </a:solidFill>
                <a:latin typeface="Corbel" pitchFamily="34" charset="0"/>
              </a:rPr>
              <a:t>Задание 2.</a:t>
            </a:r>
          </a:p>
          <a:p>
            <a:pPr algn="ctr"/>
            <a:r>
              <a:rPr lang="ru-RU" sz="2800" b="1">
                <a:solidFill>
                  <a:srgbClr val="FFC000"/>
                </a:solidFill>
                <a:latin typeface="Corbel" pitchFamily="34" charset="0"/>
              </a:rPr>
              <a:t>Соотнесите изображение с названием 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3143250" y="292893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Топор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143250" y="150018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Ножи</a:t>
            </a: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3143250" y="200025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Стамеска</a:t>
            </a: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3143250" y="242887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Пила</a:t>
            </a:r>
          </a:p>
        </p:txBody>
      </p:sp>
      <p:sp>
        <p:nvSpPr>
          <p:cNvPr id="14" name="Овал 13"/>
          <p:cNvSpPr/>
          <p:nvPr/>
        </p:nvSpPr>
        <p:spPr>
          <a:xfrm>
            <a:off x="571500" y="1500188"/>
            <a:ext cx="714375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1</a:t>
            </a:r>
          </a:p>
        </p:txBody>
      </p:sp>
      <p:sp>
        <p:nvSpPr>
          <p:cNvPr id="15" name="Овал 14"/>
          <p:cNvSpPr/>
          <p:nvPr/>
        </p:nvSpPr>
        <p:spPr>
          <a:xfrm>
            <a:off x="571500" y="3143250"/>
            <a:ext cx="714375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6929438" y="1428750"/>
            <a:ext cx="714375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7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571500" y="4857750"/>
            <a:ext cx="714375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3</a:t>
            </a:r>
          </a:p>
        </p:txBody>
      </p:sp>
      <p:pic>
        <p:nvPicPr>
          <p:cNvPr id="18447" name="Picture 18" descr="http://brigadeer.ru/wp-content/uploads/2010/07/%D0%A0%D0%B8%D1%81%D1%83%D0%BD%D0%BE%D0%BA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143250"/>
            <a:ext cx="2243137" cy="14478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8448" name="Picture 20" descr="http://www.rubankov.ru/UserFiles/Image/700937_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3" y="5143500"/>
            <a:ext cx="3810000" cy="1104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6357938" y="3143250"/>
            <a:ext cx="714375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6</a:t>
            </a:r>
            <a:endParaRPr lang="ru-RU" sz="2400" b="1" dirty="0"/>
          </a:p>
        </p:txBody>
      </p:sp>
      <p:sp>
        <p:nvSpPr>
          <p:cNvPr id="19" name="Овал 18"/>
          <p:cNvSpPr/>
          <p:nvPr/>
        </p:nvSpPr>
        <p:spPr>
          <a:xfrm>
            <a:off x="4786313" y="5072063"/>
            <a:ext cx="714375" cy="500062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5</a:t>
            </a:r>
            <a:endParaRPr lang="ru-RU" sz="2400" b="1" dirty="0"/>
          </a:p>
        </p:txBody>
      </p:sp>
      <p:pic>
        <p:nvPicPr>
          <p:cNvPr id="18451" name="Picture 22" descr="&amp;Kcy;&amp;icy;&amp;yacy;&amp;ncy;&amp;kcy;&amp;a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63" y="4786313"/>
            <a:ext cx="1524000" cy="1524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452" name="TextBox 9"/>
          <p:cNvSpPr txBox="1">
            <a:spLocks noChangeArrowheads="1"/>
          </p:cNvSpPr>
          <p:nvPr/>
        </p:nvSpPr>
        <p:spPr bwMode="auto">
          <a:xfrm>
            <a:off x="3143250" y="342900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Напильники</a:t>
            </a:r>
          </a:p>
        </p:txBody>
      </p:sp>
      <p:sp>
        <p:nvSpPr>
          <p:cNvPr id="18453" name="TextBox 9"/>
          <p:cNvSpPr txBox="1">
            <a:spLocks noChangeArrowheads="1"/>
          </p:cNvSpPr>
          <p:nvPr/>
        </p:nvSpPr>
        <p:spPr bwMode="auto">
          <a:xfrm>
            <a:off x="3143250" y="385762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Киянка</a:t>
            </a:r>
          </a:p>
        </p:txBody>
      </p:sp>
      <p:sp>
        <p:nvSpPr>
          <p:cNvPr id="23" name="Овал 22"/>
          <p:cNvSpPr/>
          <p:nvPr/>
        </p:nvSpPr>
        <p:spPr>
          <a:xfrm>
            <a:off x="2714625" y="4714875"/>
            <a:ext cx="714375" cy="500063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4</a:t>
            </a:r>
            <a:endParaRPr lang="ru-RU" sz="2400" b="1" dirty="0"/>
          </a:p>
        </p:txBody>
      </p:sp>
      <p:sp>
        <p:nvSpPr>
          <p:cNvPr id="18455" name="TextBox 9"/>
          <p:cNvSpPr txBox="1">
            <a:spLocks noChangeArrowheads="1"/>
          </p:cNvSpPr>
          <p:nvPr/>
        </p:nvSpPr>
        <p:spPr bwMode="auto">
          <a:xfrm>
            <a:off x="3143250" y="4286250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orbel" pitchFamily="34" charset="0"/>
              </a:rPr>
              <a:t>Скобель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-0.00324 L 0.26459 -0.485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9 0.00323 L -0.22605 0.07679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0.00532 L 0.28038 -0.110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 0.00347 L 0.2724 0.202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29 0.00532 L -0.13195 0.03678 " pathEditMode="relative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2959E-7 L 0.03021 -0.118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4488 L 0.00052 -0.1078 " pathEditMode="relative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57875" y="571500"/>
            <a:ext cx="2828925" cy="5784850"/>
          </a:xfrm>
        </p:spPr>
        <p:txBody>
          <a:bodyPr>
            <a:normAutofit fontScale="92500" lnSpcReduction="20000"/>
          </a:bodyPr>
          <a:lstStyle/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/>
              <a:t>Орнамент обладал сильным чувством ритма (повторение узоров). </a:t>
            </a:r>
          </a:p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/>
              <a:t>В раскраске преобладали звучные цвета, среди которых любимым был алый, как заря, дополненный зеленым, желтым, коричневым и редко синим.</a:t>
            </a:r>
          </a:p>
          <a:p>
            <a:pPr marL="0" indent="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400" b="1" dirty="0" smtClean="0"/>
              <a:t> Синий цвет почти не встречается на старых крестьянских вещах Архангельского Севера.</a:t>
            </a:r>
            <a:endParaRPr lang="ru-RU" sz="2400" b="1" dirty="0"/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714375" y="357188"/>
            <a:ext cx="4143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C000"/>
                </a:solidFill>
                <a:latin typeface="Corbel" pitchFamily="34" charset="0"/>
              </a:rPr>
              <a:t>Орнамент и символика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0"/>
            <a:ext cx="1524000" cy="10477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857250"/>
            <a:ext cx="828675" cy="1714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285750" y="5357813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orbel" pitchFamily="34" charset="0"/>
              </a:rPr>
              <a:t>Круг  - образ солнца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3786188" y="2643188"/>
            <a:ext cx="2214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orbel" pitchFamily="34" charset="0"/>
              </a:rPr>
              <a:t>Фантастический росток – символ весеннего возрождения природы</a:t>
            </a: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285750" y="2928938"/>
            <a:ext cx="3286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orbel" pitchFamily="34" charset="0"/>
              </a:rPr>
              <a:t>Травы, цветы, кусты и деревья назывались в народе "волосами" земли.</a:t>
            </a:r>
          </a:p>
        </p:txBody>
      </p:sp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928688"/>
            <a:ext cx="3143250" cy="193833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946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4000500"/>
            <a:ext cx="3214687" cy="2047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2357438" y="6072188"/>
            <a:ext cx="32146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Corbel" pitchFamily="34" charset="0"/>
              </a:rPr>
              <a:t>Бытовая сцена – сцена катания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muzka_dlya_relaksacii_-_zakat_u_kraya_vod(2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5" y="2857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2">
                    <a:satMod val="200000"/>
                  </a:schemeClr>
                </a:solidFill>
              </a:rPr>
              <a:t>Зрительная гимнастика «</a:t>
            </a:r>
            <a:r>
              <a:rPr lang="ru-RU" b="1" err="1" smtClean="0">
                <a:solidFill>
                  <a:schemeClr val="tx2">
                    <a:satMod val="200000"/>
                  </a:schemeClr>
                </a:solidFill>
              </a:rPr>
              <a:t>Пальминг</a:t>
            </a:r>
            <a:r>
              <a:rPr lang="ru-RU" b="1" smtClean="0">
                <a:solidFill>
                  <a:schemeClr val="tx2">
                    <a:satMod val="200000"/>
                  </a:schemeClr>
                </a:solidFill>
              </a:rPr>
              <a:t>»</a:t>
            </a:r>
            <a:endParaRPr lang="ru-RU" b="1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2643188" y="1714500"/>
            <a:ext cx="3786187" cy="4071938"/>
          </a:xfr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08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75" y="1285875"/>
            <a:ext cx="4294188" cy="5286375"/>
          </a:xfrm>
        </p:spPr>
        <p:txBody>
          <a:bodyPr>
            <a:normAutofit fontScale="92500" lnSpcReduction="10000"/>
          </a:bodyPr>
          <a:lstStyle/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С давних пор береста привлекала внимание народных умельцев своей ослепительной белизной и желтоватой бархатистостью (как замша), а также тем, что при обработке она сохраняла свои свойства - мягкость, гибкость и прочность.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Из бересты делали короба, туеса, шкатулки, блюда, ларцы и другие предметы домашней утвари. Расписывали их живописными узорами. 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Как правило, мастера заполняли поверхность изделий растительным орнаментом. Сквозное, ажурное «кружево» (резьбу) из бересты мастера накладывали обычно на яркий фон из ткани, фольги или бумаги.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3. Берестяной промысел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714500"/>
            <a:ext cx="3429000" cy="3429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429250" y="5357813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Береста и быт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5365750" cy="5149850"/>
          </a:xfrm>
        </p:spPr>
        <p:txBody>
          <a:bodyPr>
            <a:normAutofit fontScale="92500" lnSpcReduction="20000"/>
          </a:bodyPr>
          <a:lstStyle/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300" b="1" dirty="0" smtClean="0"/>
              <a:t>На Русском Севере игрушки делались для детей из доступных материалов – дерева, глины, коры, бересты, щепок, соломы, травы и плодов. 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300" b="1" dirty="0" smtClean="0"/>
              <a:t>Наиболее известна </a:t>
            </a:r>
            <a:r>
              <a:rPr lang="ru-RU" sz="2300" b="1" dirty="0" err="1" smtClean="0"/>
              <a:t>Каргопольская</a:t>
            </a:r>
            <a:r>
              <a:rPr lang="ru-RU" sz="2300" b="1" dirty="0" smtClean="0"/>
              <a:t> игрушка.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300" b="1" dirty="0" smtClean="0"/>
              <a:t>Мастера-гончары делали глиняную посуду, а из остатков лепили игрушки: всяких животных, величавых баб да мужиков с гармошками.</a:t>
            </a:r>
          </a:p>
          <a:p>
            <a:pPr marL="0" indent="4572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300" b="1" dirty="0" smtClean="0"/>
              <a:t>Важная роль отводилась кукле как символу продолжения рода. Куклу как оберег клали в детскую колыбель. На Севере тряпичная кукла была более распространена, чем деревянная или соломенная. Куклы были «безликими». По народным поверьям, кукла «с лицом» обретала душу и становилась опасной для ребенка.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4. Народная игрушка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428750"/>
            <a:ext cx="2500312" cy="20621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4143375"/>
            <a:ext cx="2500312" cy="18573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6143625" y="3500438"/>
            <a:ext cx="2643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orbel" pitchFamily="34" charset="0"/>
              </a:rPr>
              <a:t>Каргопольская игрушка</a:t>
            </a:r>
          </a:p>
        </p:txBody>
      </p:sp>
      <p:sp>
        <p:nvSpPr>
          <p:cNvPr id="22535" name="TextBox 6"/>
          <p:cNvSpPr txBox="1">
            <a:spLocks noChangeArrowheads="1"/>
          </p:cNvSpPr>
          <p:nvPr/>
        </p:nvSpPr>
        <p:spPr bwMode="auto">
          <a:xfrm>
            <a:off x="6286500" y="6000750"/>
            <a:ext cx="2428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Тряпичная кукла «без лица»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5. Тканные и вязаные изделия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00188"/>
            <a:ext cx="16954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5857875" y="3286125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C000"/>
                </a:solidFill>
                <a:latin typeface="Corbel" pitchFamily="34" charset="0"/>
              </a:rPr>
              <a:t>Узорное вязание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3929063"/>
            <a:ext cx="20478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Box 6"/>
          <p:cNvSpPr txBox="1">
            <a:spLocks noChangeArrowheads="1"/>
          </p:cNvSpPr>
          <p:nvPr/>
        </p:nvSpPr>
        <p:spPr bwMode="auto">
          <a:xfrm>
            <a:off x="6143625" y="5786438"/>
            <a:ext cx="114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  <a:latin typeface="Corbel" pitchFamily="34" charset="0"/>
              </a:rPr>
              <a:t>Вышивка</a:t>
            </a:r>
          </a:p>
        </p:txBody>
      </p:sp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428750"/>
            <a:ext cx="164306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1428750"/>
            <a:ext cx="22145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1857375" y="350043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C000"/>
                </a:solidFill>
                <a:latin typeface="Corbel" pitchFamily="34" charset="0"/>
              </a:rPr>
              <a:t>Ткачество</a:t>
            </a:r>
          </a:p>
        </p:txBody>
      </p:sp>
      <p:pic>
        <p:nvPicPr>
          <p:cNvPr id="2356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88" y="1500188"/>
            <a:ext cx="1905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4071938"/>
            <a:ext cx="357187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571500" y="614362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C000"/>
                </a:solidFill>
                <a:latin typeface="Corbel" pitchFamily="34" charset="0"/>
              </a:rPr>
              <a:t>Вышивка золотыми нитями</a:t>
            </a:r>
          </a:p>
        </p:txBody>
      </p:sp>
      <p:pic>
        <p:nvPicPr>
          <p:cNvPr id="23565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3929063"/>
            <a:ext cx="13525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Обобщение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50"/>
            <a:ext cx="7772400" cy="4927600"/>
          </a:xfrm>
        </p:spPr>
        <p:txBody>
          <a:bodyPr>
            <a:normAutofit fontScale="85000" lnSpcReduction="20000"/>
          </a:bodyPr>
          <a:lstStyle/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>
                <a:hlinkClick r:id="rId2" action="ppaction://hlinksldjump"/>
              </a:rPr>
              <a:t>Вернитесь на первый слайд и при помощи рисунков вспомните все виды художественных промыслов и ремёсел на Архангельском Севере? О каких промыслах мы не говорили сегодня?</a:t>
            </a:r>
            <a:endParaRPr lang="ru-RU" b="1" dirty="0" smtClean="0"/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Холмогоры были центром какого ремесла?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Какие породы дерева использовали умельцы для резьбы и росписи по дереву?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Какой цвет был любимым в раскраске, вышивке, ткачестве?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Почему тряпичная кукла не имела «лица»?</a:t>
            </a:r>
          </a:p>
          <a:p>
            <a:pPr marL="411480" algn="just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ru-RU" b="1" dirty="0" smtClean="0"/>
              <a:t>Какой смысл нёс в себе орнамент помимо украшения?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914400" y="1428750"/>
            <a:ext cx="7772400" cy="45005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smtClean="0"/>
              <a:t>1. Культурное наследие Архангельского Севера. </a:t>
            </a:r>
            <a:r>
              <a:rPr lang="ru-RU" sz="2800" u="sng" smtClean="0">
                <a:hlinkClick r:id="rId2"/>
              </a:rPr>
              <a:t>http://www.cultnord.ru/Vyshivka.html</a:t>
            </a:r>
            <a:endParaRPr lang="ru-RU" sz="2800" smtClean="0"/>
          </a:p>
          <a:p>
            <a:pPr>
              <a:buFont typeface="Wingdings" pitchFamily="2" charset="2"/>
              <a:buNone/>
            </a:pPr>
            <a:r>
              <a:rPr lang="ru-RU" sz="2800" smtClean="0"/>
              <a:t>2. Копица М.Н. Пособие для учителей «История Архангельского Севера с древнейших времён до начала </a:t>
            </a:r>
            <a:r>
              <a:rPr lang="en-US" sz="2800" smtClean="0"/>
              <a:t>XX</a:t>
            </a:r>
            <a:r>
              <a:rPr lang="ru-RU" sz="2800" smtClean="0"/>
              <a:t> века». – Архангельск, 2009.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3. Кодола О.Е. Книга для детей и их родителей. Культура Архангельской области. ОАО «Издательско-полиграфическое предприятие «Правда Севера», 2006.</a:t>
            </a:r>
          </a:p>
          <a:p>
            <a:pPr>
              <a:buFont typeface="Wingdings" pitchFamily="2" charset="2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12763"/>
            <a:ext cx="8358187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Художественные промыслы и ремёсла Архангельского Севера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2357438"/>
            <a:ext cx="7772400" cy="3432175"/>
          </a:xfrm>
        </p:spPr>
        <p:txBody>
          <a:bodyPr>
            <a:normAutofit fontScale="92500" lnSpcReduction="20000"/>
          </a:bodyPr>
          <a:lstStyle/>
          <a:p>
            <a:pPr marL="41148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4000" b="1" dirty="0" smtClean="0"/>
              <a:t>План</a:t>
            </a:r>
          </a:p>
          <a:p>
            <a:pPr marL="582930" indent="-514350" algn="just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4000" b="1" dirty="0" smtClean="0"/>
              <a:t>Холмогорская резьба по кости.</a:t>
            </a:r>
          </a:p>
          <a:p>
            <a:pPr marL="582930" indent="-514350" algn="just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4000" b="1" dirty="0" smtClean="0"/>
              <a:t>Резьба и роспись по дереву.</a:t>
            </a:r>
          </a:p>
          <a:p>
            <a:pPr marL="582930" indent="-514350" algn="just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4000" b="1" dirty="0" smtClean="0"/>
              <a:t>Берестяной промысел.</a:t>
            </a:r>
          </a:p>
          <a:p>
            <a:pPr marL="582930" indent="-514350" algn="just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4000" b="1" dirty="0" smtClean="0"/>
              <a:t>Народная игрушка.</a:t>
            </a:r>
          </a:p>
          <a:p>
            <a:pPr marL="582930" indent="-514350" algn="just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r>
              <a:rPr lang="ru-RU" sz="4000" b="1" dirty="0" smtClean="0"/>
              <a:t>Тканные и вязаные изделия.</a:t>
            </a:r>
          </a:p>
          <a:p>
            <a:pPr marL="582930" indent="-514350" algn="just" eaLnBrk="1" fontAlgn="auto" hangingPunct="1">
              <a:spcAft>
                <a:spcPts val="0"/>
              </a:spcAft>
              <a:buFont typeface="Wingdings"/>
              <a:buAutoNum type="arabicPeriod"/>
              <a:defRPr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 smtClean="0"/>
              <a:t>Словарь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" y="1785938"/>
            <a:ext cx="8058150" cy="3714750"/>
          </a:xfrm>
        </p:spPr>
        <p:txBody>
          <a:bodyPr/>
          <a:lstStyle/>
          <a:p>
            <a:pPr marL="0"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Народные художественные промыслы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- производство художественных изделий.</a:t>
            </a:r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3200" b="1" dirty="0" smtClean="0"/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3200" b="1" dirty="0" smtClean="0"/>
          </a:p>
          <a:p>
            <a:pPr marL="0"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3200" b="1" i="1" dirty="0" smtClean="0">
                <a:solidFill>
                  <a:srgbClr val="FF0000"/>
                </a:solidFill>
              </a:rPr>
              <a:t>Художественные ремёсла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/>
              <a:t>- изготовление изделий, сочетающих художественную и практическую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функции.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Вопрос для обсуждения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857250" y="2357438"/>
            <a:ext cx="7772400" cy="242887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3200" b="1" smtClean="0"/>
              <a:t>Почему резьбу по кости и дереву можно назвать основным художественным промыслом на Архангельском Севере?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200000"/>
                  </a:schemeClr>
                </a:solidFill>
              </a:rPr>
              <a:t>1. Холмогорская резьба по кости</a:t>
            </a:r>
            <a:endParaRPr lang="ru-RU" b="1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3714750" cy="2143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00188"/>
            <a:ext cx="3929062" cy="2143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5643563" y="3071813"/>
            <a:ext cx="3071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Corbel" pitchFamily="34" charset="0"/>
              </a:rPr>
              <a:t>«Рыбий зуб» – моржовая кость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00500"/>
            <a:ext cx="3786188" cy="23574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4000500"/>
            <a:ext cx="3929062" cy="23574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296" name="TextBox 8"/>
          <p:cNvSpPr txBox="1">
            <a:spLocks noChangeArrowheads="1"/>
          </p:cNvSpPr>
          <p:nvPr/>
        </p:nvSpPr>
        <p:spPr bwMode="auto">
          <a:xfrm>
            <a:off x="928688" y="3214688"/>
            <a:ext cx="30718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Corbel" pitchFamily="34" charset="0"/>
              </a:rPr>
              <a:t>Тюлень</a:t>
            </a:r>
          </a:p>
        </p:txBody>
      </p:sp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642938" y="6000750"/>
            <a:ext cx="2786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rbel" pitchFamily="34" charset="0"/>
              </a:rPr>
              <a:t>Холмогорская корова</a:t>
            </a:r>
          </a:p>
        </p:txBody>
      </p:sp>
      <p:sp>
        <p:nvSpPr>
          <p:cNvPr id="12298" name="TextBox 10"/>
          <p:cNvSpPr txBox="1">
            <a:spLocks noChangeArrowheads="1"/>
          </p:cNvSpPr>
          <p:nvPr/>
        </p:nvSpPr>
        <p:spPr bwMode="auto">
          <a:xfrm>
            <a:off x="7358063" y="4000500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Corbel" pitchFamily="34" charset="0"/>
              </a:rPr>
              <a:t>Мамонт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500063" y="428625"/>
            <a:ext cx="3143250" cy="57848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b="1" smtClean="0"/>
              <a:t>Кость резали по всему Северу: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b="1" smtClean="0"/>
              <a:t>от Архангельска до Сольвычегодска и Великого Устюга. 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800" b="1" smtClean="0"/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800" b="1" smtClean="0"/>
              <a:t>Однако центром косторезного промысла стали Холмогоры - родина великого Ломоносова.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785813"/>
            <a:ext cx="4876800" cy="52863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2214563"/>
            <a:ext cx="1500188" cy="369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Архангельск</a:t>
            </a:r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4572000" y="2643188"/>
            <a:ext cx="1357313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typeface="Corbel" pitchFamily="34" charset="0"/>
              </a:rPr>
              <a:t>Холмогоры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2125" y="4929188"/>
            <a:ext cx="1857375" cy="369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Сольвычегодск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00" y="5643563"/>
            <a:ext cx="1714500" cy="3698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+mn-lt"/>
              </a:rPr>
              <a:t>Великий Устюг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428625"/>
            <a:ext cx="4000500" cy="2430463"/>
          </a:xfrm>
          <a:noFill/>
          <a:ln w="38100">
            <a:solidFill>
              <a:schemeClr val="accent1"/>
            </a:solidFill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28625"/>
            <a:ext cx="4000500" cy="2428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571875"/>
            <a:ext cx="3929063" cy="2428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571875"/>
            <a:ext cx="4000500" cy="24288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000625" y="6143625"/>
            <a:ext cx="350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Ларец</a:t>
            </a:r>
          </a:p>
        </p:txBody>
      </p:sp>
      <p:sp>
        <p:nvSpPr>
          <p:cNvPr id="14343" name="TextBox 8"/>
          <p:cNvSpPr txBox="1">
            <a:spLocks noChangeArrowheads="1"/>
          </p:cNvSpPr>
          <p:nvPr/>
        </p:nvSpPr>
        <p:spPr bwMode="auto">
          <a:xfrm>
            <a:off x="714375" y="2928938"/>
            <a:ext cx="3500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Шахматы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072063" y="2928938"/>
            <a:ext cx="3500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Гребни, украшения</a:t>
            </a:r>
          </a:p>
        </p:txBody>
      </p:sp>
      <p:sp>
        <p:nvSpPr>
          <p:cNvPr id="14345" name="TextBox 10"/>
          <p:cNvSpPr txBox="1">
            <a:spLocks noChangeArrowheads="1"/>
          </p:cNvSpPr>
          <p:nvPr/>
        </p:nvSpPr>
        <p:spPr bwMode="auto">
          <a:xfrm>
            <a:off x="642938" y="6143625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orbel" pitchFamily="34" charset="0"/>
              </a:rPr>
              <a:t>Иконки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75" y="1643063"/>
            <a:ext cx="2865438" cy="4786312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3200" b="1" dirty="0" smtClean="0"/>
              <a:t>Много внимания уделялось украшению жилища. Резные доски украшали русскую избу. Яркой и крупной росписью покрывались места дома, защищённые от дождя.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</a:rPr>
              <a:t>2. Резьба и роспись по дереву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714500"/>
            <a:ext cx="3786187" cy="4429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75" y="428625"/>
            <a:ext cx="3714750" cy="5927725"/>
          </a:xfrm>
        </p:spPr>
        <p:txBody>
          <a:bodyPr>
            <a:normAutofit fontScale="77500" lnSpcReduction="2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b="1" dirty="0" smtClean="0"/>
              <a:t>Не меньшее внимание уделял народный художник украшению посуды, домашней и хозяйственной утвари, орудий труда. Вещи были не только полезны в быту, но и превращались художником в произведения искусства.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 smtClean="0"/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</a:t>
            </a:r>
            <a:r>
              <a:rPr lang="ru-RU" b="1" dirty="0" smtClean="0"/>
              <a:t>Элементами резного или расписного декора являются символ, мотив, сцена. Так в росписи наряду с растительными узорами размещались сказочные звери и птицы, изображения людей, сценки из жизни.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endParaRPr lang="ru-RU" b="1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357188"/>
            <a:ext cx="2357437" cy="32861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000125"/>
            <a:ext cx="1647825" cy="1333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5" y="3786188"/>
            <a:ext cx="590550" cy="1905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4643438"/>
            <a:ext cx="1524000" cy="13620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542</TotalTime>
  <Words>656</Words>
  <Application>Microsoft Office PowerPoint</Application>
  <PresentationFormat>Экран (4:3)</PresentationFormat>
  <Paragraphs>105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Метро</vt:lpstr>
      <vt:lpstr>Слайд 1</vt:lpstr>
      <vt:lpstr>Художественные промыслы и ремёсла Архангельского Севера</vt:lpstr>
      <vt:lpstr>Словарь</vt:lpstr>
      <vt:lpstr>Вопрос для обсуждения</vt:lpstr>
      <vt:lpstr>1. Холмогорская резьба по кости</vt:lpstr>
      <vt:lpstr>Слайд 6</vt:lpstr>
      <vt:lpstr>Слайд 7</vt:lpstr>
      <vt:lpstr>2. Резьба и роспись по дереву</vt:lpstr>
      <vt:lpstr>Слайд 9</vt:lpstr>
      <vt:lpstr>Слайд 10</vt:lpstr>
      <vt:lpstr>Слайд 11</vt:lpstr>
      <vt:lpstr>Слайд 12</vt:lpstr>
      <vt:lpstr>Зрительная гимнастика «Пальминг»</vt:lpstr>
      <vt:lpstr>3. Берестяной промысел</vt:lpstr>
      <vt:lpstr>4. Народная игрушка</vt:lpstr>
      <vt:lpstr>5. Тканные и вязаные изделия</vt:lpstr>
      <vt:lpstr>Обобщение</vt:lpstr>
      <vt:lpstr>Источники</vt:lpstr>
    </vt:vector>
  </TitlesOfParts>
  <Company>bebebe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Художественные промыслы </dc:title>
  <dc:creator>Наталья</dc:creator>
  <cp:lastModifiedBy>Наталья</cp:lastModifiedBy>
  <cp:revision>61</cp:revision>
  <dcterms:created xsi:type="dcterms:W3CDTF">2011-12-22T09:23:26Z</dcterms:created>
  <dcterms:modified xsi:type="dcterms:W3CDTF">2013-06-12T06:17:20Z</dcterms:modified>
</cp:coreProperties>
</file>